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24"/>
  </p:notesMasterIdLst>
  <p:sldIdLst>
    <p:sldId id="292" r:id="rId5"/>
    <p:sldId id="1305" r:id="rId6"/>
    <p:sldId id="352" r:id="rId7"/>
    <p:sldId id="1300" r:id="rId8"/>
    <p:sldId id="1284" r:id="rId9"/>
    <p:sldId id="1285" r:id="rId10"/>
    <p:sldId id="1286" r:id="rId11"/>
    <p:sldId id="1287" r:id="rId12"/>
    <p:sldId id="1292" r:id="rId13"/>
    <p:sldId id="1293" r:id="rId14"/>
    <p:sldId id="1306" r:id="rId15"/>
    <p:sldId id="1308" r:id="rId16"/>
    <p:sldId id="1294" r:id="rId17"/>
    <p:sldId id="1295" r:id="rId18"/>
    <p:sldId id="1309" r:id="rId19"/>
    <p:sldId id="1307" r:id="rId20"/>
    <p:sldId id="1297" r:id="rId21"/>
    <p:sldId id="1288" r:id="rId22"/>
    <p:sldId id="1249" r:id="rId23"/>
  </p:sldIdLst>
  <p:sldSz cx="9144000" cy="5143500" type="screen16x9"/>
  <p:notesSz cx="6858000" cy="9144000"/>
  <p:custShowLst>
    <p:custShow name="Custom Show 1" id="0">
      <p:sldLst>
        <p:sld r:id="rId5"/>
        <p:sld r:id="rId7"/>
        <p:sld r:id="rId8"/>
        <p:sld r:id="rId9"/>
        <p:sld r:id="rId11"/>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927" autoAdjust="0"/>
    <p:restoredTop sz="94660"/>
  </p:normalViewPr>
  <p:slideViewPr>
    <p:cSldViewPr snapToGrid="0">
      <p:cViewPr>
        <p:scale>
          <a:sx n="66" d="100"/>
          <a:sy n="66" d="100"/>
        </p:scale>
        <p:origin x="1734" y="516"/>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23"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7D7BE-B1CD-41F1-9DDE-F3BBBC55BBFD}"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en-US"/>
        </a:p>
      </dgm:t>
    </dgm:pt>
    <dgm:pt modelId="{2660E8EA-4C38-4480-80FB-2EE5BA6984B3}" type="pres">
      <dgm:prSet presAssocID="{9CE7D7BE-B1CD-41F1-9DDE-F3BBBC55BBFD}" presName="Name0" presStyleCnt="0">
        <dgm:presLayoutVars>
          <dgm:chMax val="11"/>
          <dgm:chPref val="11"/>
          <dgm:dir/>
          <dgm:resizeHandles/>
        </dgm:presLayoutVars>
      </dgm:prSet>
      <dgm:spPr/>
      <dgm:t>
        <a:bodyPr/>
        <a:lstStyle/>
        <a:p>
          <a:endParaRPr lang="en-IN"/>
        </a:p>
      </dgm:t>
    </dgm:pt>
  </dgm:ptLst>
  <dgm:cxnLst>
    <dgm:cxn modelId="{C84E9C6A-95CD-430E-B250-50748F350F7D}" type="presOf" srcId="{9CE7D7BE-B1CD-41F1-9DDE-F3BBBC55BBFD}" destId="{2660E8EA-4C38-4480-80FB-2EE5BA6984B3}" srcOrd="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indent="0">
              <a:buNone/>
            </a:pPr>
            <a:endParaRPr lang="en-US" b="1"/>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37369362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lvl="0" algn="l">
              <a:lnSpc>
                <a:spcPct val="100000"/>
              </a:lnSpc>
              <a:spcBef>
                <a:spcPts val="0"/>
              </a:spcBef>
              <a:spcAft>
                <a:spcPts val="0"/>
              </a:spcAft>
              <a:buSzPts val="1100"/>
              <a:buNone/>
            </a:pPr>
            <a:endParaRPr lang="en"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934752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4/9/2024</a:t>
            </a:fld>
            <a:endParaRPr lang="en-US"/>
          </a:p>
        </p:txBody>
      </p:sp>
      <p:sp>
        <p:nvSpPr>
          <p:cNvPr id="5" name="Footer Placeholder 4">
            <a:extLst>
              <a:ext uri="{FF2B5EF4-FFF2-40B4-BE49-F238E27FC236}">
                <a16:creationId xmlns:a16="http://schemas.microsoft.com/office/drawing/2014/main" xmlns=""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xmlns=""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182341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4/9/2024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xmlns=""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xmlns=""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xmlns=""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xmlns=""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xmlns=""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xmlns=""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xmlns=""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687" r:id="rId10"/>
    <p:sldLayoutId id="2147483701"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xmlns="" id="{5236A7EE-63C5-F101-791D-20DB74487B5F}"/>
              </a:ext>
            </a:extLst>
          </p:cNvPr>
          <p:cNvSpPr/>
          <p:nvPr/>
        </p:nvSpPr>
        <p:spPr>
          <a:xfrm>
            <a:off x="0" y="0"/>
            <a:ext cx="9144000" cy="5143500"/>
          </a:xfrm>
          <a:prstGeom prst="rect">
            <a:avLst/>
          </a:prstGeom>
          <a:solidFill>
            <a:srgbClr val="DFDDFB"/>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27" name="Picture 26" descr="A white circle in the sky&#10;&#10;Description automatically generated">
            <a:extLst>
              <a:ext uri="{FF2B5EF4-FFF2-40B4-BE49-F238E27FC236}">
                <a16:creationId xmlns:a16="http://schemas.microsoft.com/office/drawing/2014/main" xmlns="" id="{1D208048-E027-53B8-75D2-1A56790EAEA4}"/>
              </a:ext>
            </a:extLst>
          </p:cNvPr>
          <p:cNvPicPr>
            <a:picLocks noChangeAspect="1"/>
          </p:cNvPicPr>
          <p:nvPr/>
        </p:nvPicPr>
        <p:blipFill rotWithShape="1">
          <a:blip r:embed="rId3">
            <a:alphaModFix amt="5000"/>
          </a:blip>
          <a:srcRect t="5928" r="746" b="10206"/>
          <a:stretch/>
        </p:blipFill>
        <p:spPr>
          <a:xfrm>
            <a:off x="13063" y="-1"/>
            <a:ext cx="9130937" cy="5143501"/>
          </a:xfrm>
          <a:prstGeom prst="rect">
            <a:avLst/>
          </a:prstGeom>
          <a:effectLst/>
        </p:spPr>
      </p:pic>
      <p:sp>
        <p:nvSpPr>
          <p:cNvPr id="22" name="Rectangle 21">
            <a:extLst>
              <a:ext uri="{FF2B5EF4-FFF2-40B4-BE49-F238E27FC236}">
                <a16:creationId xmlns:a16="http://schemas.microsoft.com/office/drawing/2014/main" xmlns="" id="{03D60DAB-D335-1BD9-E58E-A9668EF00ACF}"/>
              </a:ext>
            </a:extLst>
          </p:cNvPr>
          <p:cNvSpPr/>
          <p:nvPr/>
        </p:nvSpPr>
        <p:spPr>
          <a:xfrm>
            <a:off x="1865074" y="730897"/>
            <a:ext cx="6301139" cy="3966472"/>
          </a:xfrm>
          <a:prstGeom prst="rect">
            <a:avLst/>
          </a:prstGeom>
          <a:solidFill>
            <a:srgbClr val="213163"/>
          </a:solidFill>
          <a:ln>
            <a:solidFill>
              <a:srgbClr val="213163"/>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xmlns="" id="{13F58464-A114-244B-EF0C-6FE8EEDA9F75}"/>
              </a:ext>
            </a:extLst>
          </p:cNvPr>
          <p:cNvSpPr/>
          <p:nvPr/>
        </p:nvSpPr>
        <p:spPr>
          <a:xfrm>
            <a:off x="988684" y="1043628"/>
            <a:ext cx="6985193" cy="3451405"/>
          </a:xfrm>
          <a:prstGeom prst="rect">
            <a:avLst/>
          </a:prstGeom>
          <a:solidFill>
            <a:schemeClr val="bg1"/>
          </a:solidFill>
          <a:ln>
            <a:solidFill>
              <a:schemeClr val="bg1"/>
            </a:solidFill>
          </a:ln>
          <a:effectLst>
            <a:outerShdw blurRad="508000" sx="105000" sy="105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Rectangle 5">
            <a:extLst>
              <a:ext uri="{FF2B5EF4-FFF2-40B4-BE49-F238E27FC236}">
                <a16:creationId xmlns:a16="http://schemas.microsoft.com/office/drawing/2014/main" xmlns="" id="{BC4CF228-26B3-09C5-44DF-CA8F345519C2}"/>
              </a:ext>
            </a:extLst>
          </p:cNvPr>
          <p:cNvSpPr/>
          <p:nvPr/>
        </p:nvSpPr>
        <p:spPr>
          <a:xfrm>
            <a:off x="2490558" y="2787442"/>
            <a:ext cx="50564" cy="446915"/>
          </a:xfrm>
          <a:prstGeom prst="rect">
            <a:avLst/>
          </a:prstGeom>
          <a:solidFill>
            <a:srgbClr val="FFE600"/>
          </a:solidFill>
          <a:ln>
            <a:solidFill>
              <a:srgbClr val="FFE6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extBox 1">
            <a:extLst>
              <a:ext uri="{FF2B5EF4-FFF2-40B4-BE49-F238E27FC236}">
                <a16:creationId xmlns:a16="http://schemas.microsoft.com/office/drawing/2014/main" xmlns="" id="{B1520DAD-F8CC-E505-163A-1A40C1FCC226}"/>
              </a:ext>
            </a:extLst>
          </p:cNvPr>
          <p:cNvSpPr txBox="1"/>
          <p:nvPr/>
        </p:nvSpPr>
        <p:spPr>
          <a:xfrm>
            <a:off x="2029564" y="2248174"/>
            <a:ext cx="5025352" cy="400110"/>
          </a:xfrm>
          <a:prstGeom prst="rect">
            <a:avLst/>
          </a:prstGeom>
          <a:noFill/>
        </p:spPr>
        <p:txBody>
          <a:bodyPr wrap="square" rtlCol="0">
            <a:spAutoFit/>
          </a:bodyPr>
          <a:lstStyle/>
          <a:p>
            <a:r>
              <a:rPr lang="en-US" sz="2000" b="1">
                <a:solidFill>
                  <a:srgbClr val="161D23"/>
                </a:solidFill>
              </a:rPr>
              <a:t>NEXT GEN EMPLOYABILITY PROGRAM</a:t>
            </a:r>
          </a:p>
        </p:txBody>
      </p:sp>
      <p:sp>
        <p:nvSpPr>
          <p:cNvPr id="7" name="TextBox 6">
            <a:extLst>
              <a:ext uri="{FF2B5EF4-FFF2-40B4-BE49-F238E27FC236}">
                <a16:creationId xmlns:a16="http://schemas.microsoft.com/office/drawing/2014/main" xmlns="" id="{7054292D-CF71-BD6B-6494-F0C14CB8262D}"/>
              </a:ext>
            </a:extLst>
          </p:cNvPr>
          <p:cNvSpPr txBox="1"/>
          <p:nvPr/>
        </p:nvSpPr>
        <p:spPr>
          <a:xfrm>
            <a:off x="2541122" y="2795733"/>
            <a:ext cx="4019698" cy="400110"/>
          </a:xfrm>
          <a:prstGeom prst="rect">
            <a:avLst/>
          </a:prstGeom>
          <a:noFill/>
        </p:spPr>
        <p:txBody>
          <a:bodyPr wrap="square" rtlCol="0">
            <a:spAutoFit/>
          </a:bodyPr>
          <a:lstStyle/>
          <a:p>
            <a:r>
              <a:rPr lang="en-US" sz="2000">
                <a:solidFill>
                  <a:srgbClr val="161D23"/>
                </a:solidFill>
              </a:rPr>
              <a:t>Creating a future-ready workforce</a:t>
            </a:r>
          </a:p>
        </p:txBody>
      </p:sp>
      <p:sp>
        <p:nvSpPr>
          <p:cNvPr id="13" name="Google Shape;70;p13">
            <a:extLst>
              <a:ext uri="{FF2B5EF4-FFF2-40B4-BE49-F238E27FC236}">
                <a16:creationId xmlns:a16="http://schemas.microsoft.com/office/drawing/2014/main" xmlns="" id="{8C1DD971-C5B3-56AD-1BE7-5C0CC8C3C639}"/>
              </a:ext>
            </a:extLst>
          </p:cNvPr>
          <p:cNvSpPr txBox="1"/>
          <p:nvPr/>
        </p:nvSpPr>
        <p:spPr>
          <a:xfrm>
            <a:off x="1003625" y="3642533"/>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a:solidFill>
                  <a:schemeClr val="tx1"/>
                </a:solidFill>
                <a:latin typeface="Arial"/>
                <a:ea typeface="Arial"/>
                <a:cs typeface="Arial"/>
                <a:sym typeface="Arial"/>
              </a:rPr>
              <a:t>Team Members</a:t>
            </a:r>
          </a:p>
        </p:txBody>
      </p:sp>
      <p:sp>
        <p:nvSpPr>
          <p:cNvPr id="14" name="TextBox 13">
            <a:extLst>
              <a:ext uri="{FF2B5EF4-FFF2-40B4-BE49-F238E27FC236}">
                <a16:creationId xmlns:a16="http://schemas.microsoft.com/office/drawing/2014/main" xmlns="" id="{43DEA4E5-E1F9-7C2B-5D82-B9EBDB357F79}"/>
              </a:ext>
            </a:extLst>
          </p:cNvPr>
          <p:cNvSpPr txBox="1"/>
          <p:nvPr/>
        </p:nvSpPr>
        <p:spPr>
          <a:xfrm>
            <a:off x="1095094" y="3956068"/>
            <a:ext cx="4124178" cy="456535"/>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a:t>
            </a:r>
            <a:r>
              <a:rPr lang="en-US" sz="1100" b="0" i="0" u="none" strike="noStrike" cap="none" dirty="0" smtClean="0">
                <a:solidFill>
                  <a:schemeClr val="tx1"/>
                </a:solidFill>
                <a:latin typeface="Arial"/>
                <a:ea typeface="Arial"/>
                <a:cs typeface="Arial"/>
                <a:sym typeface="Arial"/>
              </a:rPr>
              <a:t>Name : </a:t>
            </a:r>
            <a:r>
              <a:rPr lang="en-US" sz="1100" dirty="0" smtClean="0">
                <a:solidFill>
                  <a:schemeClr val="tx1"/>
                </a:solidFill>
              </a:rPr>
              <a:t>LOGANATHAN S</a:t>
            </a:r>
            <a:endParaRPr lang="en-US" sz="1100" b="0" i="0" u="none" strike="noStrike" cap="none" dirty="0">
              <a:solidFill>
                <a:schemeClr val="tx1"/>
              </a:solidFill>
              <a:latin typeface="Arial"/>
              <a:ea typeface="Arial"/>
              <a:cs typeface="Arial"/>
              <a:sym typeface="Arial"/>
            </a:endParaRPr>
          </a:p>
          <a:p>
            <a:pPr marR="0" lvl="0" rtl="0">
              <a:lnSpc>
                <a:spcPct val="100000"/>
              </a:lnSpc>
              <a:spcBef>
                <a:spcPts val="0"/>
              </a:spcBef>
              <a:spcAft>
                <a:spcPts val="200"/>
              </a:spcAft>
              <a:buClr>
                <a:schemeClr val="bg1"/>
              </a:buClr>
            </a:pPr>
            <a:r>
              <a:rPr lang="en-US" sz="1100" b="0" i="0" u="none" strike="noStrike" cap="none" dirty="0">
                <a:solidFill>
                  <a:schemeClr val="tx1"/>
                </a:solidFill>
                <a:latin typeface="Arial"/>
                <a:ea typeface="Arial"/>
                <a:cs typeface="Arial"/>
                <a:sym typeface="Arial"/>
              </a:rPr>
              <a:t>Student ID </a:t>
            </a:r>
            <a:r>
              <a:rPr lang="en-US" sz="1100" b="0" i="0" u="none" strike="noStrike" cap="none" dirty="0" smtClean="0">
                <a:solidFill>
                  <a:schemeClr val="tx1"/>
                </a:solidFill>
                <a:latin typeface="Arial"/>
                <a:ea typeface="Arial"/>
                <a:cs typeface="Arial"/>
                <a:sym typeface="Arial"/>
              </a:rPr>
              <a:t>: </a:t>
            </a:r>
            <a:r>
              <a:rPr lang="en-US" sz="1100" b="0" i="0" u="none" strike="noStrike" cap="none" dirty="0" smtClean="0">
                <a:solidFill>
                  <a:schemeClr val="tx1"/>
                </a:solidFill>
                <a:latin typeface="Arial"/>
                <a:ea typeface="Arial"/>
                <a:cs typeface="Arial"/>
                <a:sym typeface="Arial"/>
              </a:rPr>
              <a:t>622021104059</a:t>
            </a:r>
            <a:endParaRPr lang="en-US" sz="1100" b="0" i="0" u="none" strike="noStrike" cap="none" dirty="0">
              <a:solidFill>
                <a:schemeClr val="tx1"/>
              </a:solidFill>
              <a:latin typeface="Arial"/>
              <a:ea typeface="Arial"/>
              <a:cs typeface="Arial"/>
              <a:sym typeface="Arial"/>
            </a:endParaRPr>
          </a:p>
        </p:txBody>
      </p:sp>
      <p:cxnSp>
        <p:nvCxnSpPr>
          <p:cNvPr id="15" name="Straight Connector 14">
            <a:extLst>
              <a:ext uri="{FF2B5EF4-FFF2-40B4-BE49-F238E27FC236}">
                <a16:creationId xmlns:a16="http://schemas.microsoft.com/office/drawing/2014/main" xmlns="" id="{65441A6D-4B56-CED3-7C3C-EF8BA7462425}"/>
              </a:ext>
            </a:extLst>
          </p:cNvPr>
          <p:cNvCxnSpPr>
            <a:cxnSpLocks/>
          </p:cNvCxnSpPr>
          <p:nvPr/>
        </p:nvCxnSpPr>
        <p:spPr>
          <a:xfrm>
            <a:off x="1100213" y="3919492"/>
            <a:ext cx="1986613"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18" name="Google Shape;70;p13">
            <a:extLst>
              <a:ext uri="{FF2B5EF4-FFF2-40B4-BE49-F238E27FC236}">
                <a16:creationId xmlns:a16="http://schemas.microsoft.com/office/drawing/2014/main" xmlns="" id="{CCC1DF48-ED01-057A-9A4F-593C2283B3BB}"/>
              </a:ext>
            </a:extLst>
          </p:cNvPr>
          <p:cNvSpPr txBox="1"/>
          <p:nvPr/>
        </p:nvSpPr>
        <p:spPr>
          <a:xfrm>
            <a:off x="5596476" y="3627293"/>
            <a:ext cx="2304351"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0" i="0" u="none" strike="noStrike" cap="none" dirty="0" err="1" smtClean="0">
                <a:solidFill>
                  <a:schemeClr val="tx1"/>
                </a:solidFill>
                <a:latin typeface="Arial"/>
                <a:ea typeface="Arial"/>
                <a:cs typeface="Arial"/>
                <a:sym typeface="Arial"/>
              </a:rPr>
              <a:t>Paavai</a:t>
            </a:r>
            <a:r>
              <a:rPr lang="en-US" sz="1200" b="0" i="0" u="none" strike="noStrike" cap="none" dirty="0" smtClean="0">
                <a:solidFill>
                  <a:schemeClr val="tx1"/>
                </a:solidFill>
                <a:latin typeface="Arial"/>
                <a:ea typeface="Arial"/>
                <a:cs typeface="Arial"/>
                <a:sym typeface="Arial"/>
              </a:rPr>
              <a:t> College of Engineering </a:t>
            </a:r>
            <a:endParaRPr lang="en-US" sz="1200" b="0" i="0" u="none" strike="noStrike" cap="none" dirty="0">
              <a:solidFill>
                <a:schemeClr val="tx1"/>
              </a:solidFill>
              <a:latin typeface="Arial"/>
              <a:ea typeface="Arial"/>
              <a:cs typeface="Arial"/>
              <a:sym typeface="Arial"/>
            </a:endParaRPr>
          </a:p>
        </p:txBody>
      </p:sp>
      <p:cxnSp>
        <p:nvCxnSpPr>
          <p:cNvPr id="20" name="Straight Connector 19">
            <a:extLst>
              <a:ext uri="{FF2B5EF4-FFF2-40B4-BE49-F238E27FC236}">
                <a16:creationId xmlns:a16="http://schemas.microsoft.com/office/drawing/2014/main" xmlns="" id="{EE4AF06F-32E4-745B-8ACE-60EC11F28AB5}"/>
              </a:ext>
            </a:extLst>
          </p:cNvPr>
          <p:cNvCxnSpPr>
            <a:cxnSpLocks/>
          </p:cNvCxnSpPr>
          <p:nvPr/>
        </p:nvCxnSpPr>
        <p:spPr>
          <a:xfrm>
            <a:off x="5693065" y="3919492"/>
            <a:ext cx="1360332" cy="0"/>
          </a:xfrm>
          <a:prstGeom prst="line">
            <a:avLst/>
          </a:prstGeom>
          <a:ln w="3175">
            <a:solidFill>
              <a:schemeClr val="tx1"/>
            </a:solidFill>
            <a:prstDash val="lgDashDotDot"/>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xmlns="" id="{C20BD188-F1AC-8947-CAF9-F4BF1056D5B6}"/>
              </a:ext>
            </a:extLst>
          </p:cNvPr>
          <p:cNvSpPr txBox="1"/>
          <p:nvPr/>
        </p:nvSpPr>
        <p:spPr>
          <a:xfrm>
            <a:off x="5596476" y="3956068"/>
            <a:ext cx="2095554" cy="261610"/>
          </a:xfrm>
          <a:prstGeom prst="rect">
            <a:avLst/>
          </a:prstGeom>
          <a:noFill/>
        </p:spPr>
        <p:txBody>
          <a:bodyPr wrap="square">
            <a:spAutoFit/>
          </a:bodyPr>
          <a:lstStyle/>
          <a:p>
            <a:pPr marR="0" lvl="0" rtl="0">
              <a:lnSpc>
                <a:spcPct val="100000"/>
              </a:lnSpc>
              <a:spcBef>
                <a:spcPts val="0"/>
              </a:spcBef>
              <a:spcAft>
                <a:spcPts val="200"/>
              </a:spcAft>
              <a:buClr>
                <a:schemeClr val="bg1"/>
              </a:buClr>
            </a:pPr>
            <a:r>
              <a:rPr lang="en-US" sz="1100" dirty="0" err="1" smtClean="0">
                <a:solidFill>
                  <a:schemeClr val="tx1"/>
                </a:solidFill>
              </a:rPr>
              <a:t>Namakkal</a:t>
            </a:r>
            <a:endParaRPr lang="en-US" sz="1100" b="0" i="0" u="none" strike="noStrike" cap="none" dirty="0">
              <a:solidFill>
                <a:schemeClr val="tx1"/>
              </a:solidFill>
              <a:latin typeface="Arial"/>
              <a:ea typeface="Arial"/>
              <a:cs typeface="Arial"/>
              <a:sym typeface="Arial"/>
            </a:endParaRPr>
          </a:p>
        </p:txBody>
      </p:sp>
      <p:pic>
        <p:nvPicPr>
          <p:cNvPr id="1026" name="Picture 2">
            <a:extLst>
              <a:ext uri="{FF2B5EF4-FFF2-40B4-BE49-F238E27FC236}">
                <a16:creationId xmlns:a16="http://schemas.microsoft.com/office/drawing/2014/main" xmlns="" id="{61466F5C-A7B7-4728-9A5F-F0612A432B99}"/>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834750" y="1249149"/>
            <a:ext cx="1146742" cy="666202"/>
          </a:xfrm>
          <a:prstGeom prst="rect">
            <a:avLst/>
          </a:prstGeom>
          <a:extLst>
            <a:ext uri="{909E8E84-426E-40DD-AFC4-6F175D3DCCD1}">
              <a14:hiddenFill xmlns:a14="http://schemas.microsoft.com/office/drawing/2010/main">
                <a:solidFill>
                  <a:srgbClr val="FFFFFF"/>
                </a:solidFill>
              </a14:hiddenFill>
            </a:ext>
          </a:extLst>
        </p:spPr>
      </p:pic>
      <p:pic>
        <p:nvPicPr>
          <p:cNvPr id="1029" name="Picture 5" descr="A logo with people and map&#10;&#10;Description automatically generated">
            <a:extLst>
              <a:ext uri="{FF2B5EF4-FFF2-40B4-BE49-F238E27FC236}">
                <a16:creationId xmlns:a16="http://schemas.microsoft.com/office/drawing/2014/main" xmlns="" id="{BFFC49F7-E3C1-4C7B-B678-EA69593CA0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61189" y="1211666"/>
            <a:ext cx="668564" cy="66620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xmlns="" id="{E8EBC10E-EEF7-B81B-B43B-76C70375410B}"/>
              </a:ext>
            </a:extLst>
          </p:cNvPr>
          <p:cNvPicPr>
            <a:picLocks noChangeAspect="1"/>
          </p:cNvPicPr>
          <p:nvPr/>
        </p:nvPicPr>
        <p:blipFill>
          <a:blip r:embed="rId6"/>
          <a:stretch>
            <a:fillRect/>
          </a:stretch>
        </p:blipFill>
        <p:spPr>
          <a:xfrm>
            <a:off x="3927667" y="1286631"/>
            <a:ext cx="1587347" cy="516273"/>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90"/>
    </mc:Choice>
    <mc:Fallback xmlns="">
      <p:transition spd="slow" advTm="359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Login-Success-Page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8" cy="3442730"/>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Find-Bus-Page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30"/>
          </a:xfrm>
          <a:prstGeom prst="rect">
            <a:avLst/>
          </a:prstGeom>
        </p:spPr>
      </p:pic>
    </p:spTree>
    <p:extLst>
      <p:ext uri="{BB962C8B-B14F-4D97-AF65-F5344CB8AC3E}">
        <p14:creationId xmlns:p14="http://schemas.microsoft.com/office/powerpoint/2010/main" val="5102840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1CAF59C-CA47-321D-4366-F7B3EDADF895}"/>
              </a:ext>
            </a:extLst>
          </p:cNvPr>
          <p:cNvSpPr>
            <a:spLocks noGrp="1"/>
          </p:cNvSpPr>
          <p:nvPr>
            <p:ph type="title"/>
          </p:nvPr>
        </p:nvSpPr>
        <p:spPr>
          <a:xfrm>
            <a:off x="628560" y="601132"/>
            <a:ext cx="7886430" cy="666517"/>
          </a:xfrm>
        </p:spPr>
        <p:txBody>
          <a:bodyPr/>
          <a:lstStyle/>
          <a:p>
            <a:pPr algn="ctr"/>
            <a:r>
              <a:rPr lang="en-US" b="1" dirty="0" smtClean="0"/>
              <a:t>List of scheduled buses-Page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076" y="1267649"/>
            <a:ext cx="6123397" cy="3442729"/>
          </a:xfrm>
          <a:prstGeom prst="rect">
            <a:avLst/>
          </a:prstGeom>
        </p:spPr>
      </p:pic>
    </p:spTree>
    <p:extLst>
      <p:ext uri="{BB962C8B-B14F-4D97-AF65-F5344CB8AC3E}">
        <p14:creationId xmlns:p14="http://schemas.microsoft.com/office/powerpoint/2010/main" val="31390092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74B10D8-E098-FF8E-C5FA-FA8492007A31}"/>
              </a:ext>
            </a:extLst>
          </p:cNvPr>
          <p:cNvSpPr>
            <a:spLocks noGrp="1"/>
          </p:cNvSpPr>
          <p:nvPr>
            <p:ph type="title"/>
          </p:nvPr>
        </p:nvSpPr>
        <p:spPr>
          <a:xfrm>
            <a:off x="628560" y="635000"/>
            <a:ext cx="7886430" cy="632649"/>
          </a:xfrm>
        </p:spPr>
        <p:txBody>
          <a:bodyPr/>
          <a:lstStyle/>
          <a:p>
            <a:pPr algn="ctr"/>
            <a:r>
              <a:rPr lang="en-US" b="1" dirty="0" smtClean="0"/>
              <a:t>See-Booking-Page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1649" y="1267649"/>
            <a:ext cx="6380251" cy="3587139"/>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63AD8D6-8C5D-C4E6-9FAF-14FAFF2C65A4}"/>
              </a:ext>
            </a:extLst>
          </p:cNvPr>
          <p:cNvSpPr>
            <a:spLocks noGrp="1"/>
          </p:cNvSpPr>
          <p:nvPr>
            <p:ph type="title"/>
          </p:nvPr>
        </p:nvSpPr>
        <p:spPr>
          <a:xfrm>
            <a:off x="628560" y="643466"/>
            <a:ext cx="7886430" cy="624183"/>
          </a:xfrm>
        </p:spPr>
        <p:txBody>
          <a:bodyPr/>
          <a:lstStyle/>
          <a:p>
            <a:pPr algn="ctr"/>
            <a:r>
              <a:rPr lang="en-US" b="1" dirty="0" smtClean="0"/>
              <a:t>Register-Page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0278" y="1267649"/>
            <a:ext cx="6482993" cy="3644903"/>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Register Success-Page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5"/>
          </a:xfrm>
          <a:prstGeom prst="rect">
            <a:avLst/>
          </a:prstGeom>
        </p:spPr>
      </p:pic>
    </p:spTree>
    <p:extLst>
      <p:ext uri="{BB962C8B-B14F-4D97-AF65-F5344CB8AC3E}">
        <p14:creationId xmlns:p14="http://schemas.microsoft.com/office/powerpoint/2010/main" val="108451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22E42AA-3E13-629A-6815-A8A4489778A4}"/>
              </a:ext>
            </a:extLst>
          </p:cNvPr>
          <p:cNvSpPr>
            <a:spLocks noGrp="1"/>
          </p:cNvSpPr>
          <p:nvPr>
            <p:ph type="title"/>
          </p:nvPr>
        </p:nvSpPr>
        <p:spPr>
          <a:xfrm>
            <a:off x="628560" y="618066"/>
            <a:ext cx="7886430" cy="649583"/>
          </a:xfrm>
        </p:spPr>
        <p:txBody>
          <a:bodyPr/>
          <a:lstStyle/>
          <a:p>
            <a:pPr algn="ctr"/>
            <a:r>
              <a:rPr lang="en-US" b="1" dirty="0" smtClean="0"/>
              <a:t>Logout-Page</a:t>
            </a:r>
            <a:endParaRPr lang="en-US" b="1"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7888" y="1267649"/>
            <a:ext cx="6507773" cy="3658836"/>
          </a:xfrm>
          <a:prstGeom prst="rect">
            <a:avLst/>
          </a:prstGeom>
        </p:spPr>
      </p:pic>
    </p:spTree>
    <p:extLst>
      <p:ext uri="{BB962C8B-B14F-4D97-AF65-F5344CB8AC3E}">
        <p14:creationId xmlns:p14="http://schemas.microsoft.com/office/powerpoint/2010/main" val="279247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F0F6256-ED4F-D5CB-996C-FBD384D168E2}"/>
              </a:ext>
            </a:extLst>
          </p:cNvPr>
          <p:cNvSpPr>
            <a:spLocks noGrp="1"/>
          </p:cNvSpPr>
          <p:nvPr>
            <p:ph type="title"/>
          </p:nvPr>
        </p:nvSpPr>
        <p:spPr>
          <a:xfrm>
            <a:off x="215053" y="719666"/>
            <a:ext cx="8421857" cy="547983"/>
          </a:xfrm>
        </p:spPr>
        <p:txBody>
          <a:bodyPr/>
          <a:lstStyle/>
          <a:p>
            <a:r>
              <a:rPr lang="en-IN" sz="1600" b="1" dirty="0">
                <a:solidFill>
                  <a:srgbClr val="213163"/>
                </a:solidFill>
                <a:latin typeface="+mj-lt"/>
              </a:rPr>
              <a:t>Future </a:t>
            </a:r>
            <a:r>
              <a:rPr lang="en-US" sz="1600" b="1" dirty="0">
                <a:solidFill>
                  <a:srgbClr val="213163"/>
                </a:solidFill>
                <a:latin typeface="+mj-lt"/>
              </a:rPr>
              <a:t>Enhancements</a:t>
            </a:r>
            <a:r>
              <a:rPr lang="en-US" sz="1600" b="1" dirty="0">
                <a:solidFill>
                  <a:srgbClr val="374151"/>
                </a:solidFill>
                <a:latin typeface="+mj-lt"/>
                <a:cs typeface="Times New Roman" panose="02020603050405020304" pitchFamily="18" charset="0"/>
              </a:rPr>
              <a:t>:</a:t>
            </a:r>
            <a:r>
              <a:rPr lang="en-US" b="0" i="0" dirty="0">
                <a:solidFill>
                  <a:srgbClr val="374151"/>
                </a:solidFill>
                <a:effectLst/>
                <a:latin typeface="Söhne"/>
              </a:rPr>
              <a:t/>
            </a:r>
            <a:br>
              <a:rPr lang="en-US" b="0" i="0" dirty="0">
                <a:solidFill>
                  <a:srgbClr val="374151"/>
                </a:solidFill>
                <a:effectLst/>
                <a:latin typeface="Söhne"/>
              </a:rPr>
            </a:br>
            <a:endParaRPr lang="en-US" dirty="0"/>
          </a:p>
        </p:txBody>
      </p:sp>
      <p:sp>
        <p:nvSpPr>
          <p:cNvPr id="3" name="TextBox 2"/>
          <p:cNvSpPr txBox="1"/>
          <p:nvPr/>
        </p:nvSpPr>
        <p:spPr>
          <a:xfrm>
            <a:off x="698643" y="1267649"/>
            <a:ext cx="6411074" cy="3293209"/>
          </a:xfrm>
          <a:prstGeom prst="rect">
            <a:avLst/>
          </a:prstGeom>
          <a:noFill/>
        </p:spPr>
        <p:txBody>
          <a:bodyPr wrap="square" rtlCol="0">
            <a:spAutoFit/>
          </a:bodyPr>
          <a:lstStyle/>
          <a:p>
            <a:pPr marL="285750" indent="-285750">
              <a:buFont typeface="Wingdings" panose="05000000000000000000" pitchFamily="2" charset="2"/>
              <a:buChar char="ü"/>
            </a:pPr>
            <a:r>
              <a:rPr lang="en-IN" sz="1600" dirty="0"/>
              <a:t>Mobile Application </a:t>
            </a:r>
            <a:r>
              <a:rPr lang="en-IN" sz="1600" dirty="0" smtClean="0"/>
              <a:t>Development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Dynamic </a:t>
            </a:r>
            <a:r>
              <a:rPr lang="en-IN" sz="1600" dirty="0" smtClean="0"/>
              <a:t>Pricing</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Predictive </a:t>
            </a:r>
            <a:r>
              <a:rPr lang="en-IN" sz="1600" dirty="0" smtClean="0"/>
              <a:t>Analytics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Integration with Travel </a:t>
            </a:r>
            <a:r>
              <a:rPr lang="en-IN" sz="1600" dirty="0" smtClean="0"/>
              <a:t>Partners</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Real-time Tracking and </a:t>
            </a:r>
            <a:r>
              <a:rPr lang="en-IN" sz="1600" dirty="0" smtClean="0"/>
              <a:t>Alerts</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Multi-language </a:t>
            </a:r>
            <a:r>
              <a:rPr lang="en-IN" sz="1600" dirty="0" smtClean="0"/>
              <a:t>Support</a:t>
            </a:r>
            <a:endParaRPr lang="en-IN" sz="1600" dirty="0"/>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Accessibility </a:t>
            </a:r>
            <a:r>
              <a:rPr lang="en-IN" sz="1600" dirty="0" smtClean="0"/>
              <a:t>Features</a:t>
            </a:r>
            <a:endParaRPr lang="en-IN" sz="1600" dirty="0"/>
          </a:p>
        </p:txBody>
      </p:sp>
    </p:spTree>
    <p:extLst>
      <p:ext uri="{BB962C8B-B14F-4D97-AF65-F5344CB8AC3E}">
        <p14:creationId xmlns:p14="http://schemas.microsoft.com/office/powerpoint/2010/main" val="132312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Conclusion</a:t>
            </a:r>
            <a:endParaRPr lang="en-IN" sz="1600" dirty="0"/>
          </a:p>
        </p:txBody>
      </p:sp>
      <p:cxnSp>
        <p:nvCxnSpPr>
          <p:cNvPr id="2" name="Straight Connector 1">
            <a:extLst>
              <a:ext uri="{FF2B5EF4-FFF2-40B4-BE49-F238E27FC236}">
                <a16:creationId xmlns:a16="http://schemas.microsoft.com/office/drawing/2014/main" xmlns=""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492236" y="1332046"/>
            <a:ext cx="8085762" cy="3016210"/>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In conclusion, a bus reservation system serves as a pivotal tool in facilitating efficient transportation services while enhancing the overall user experience. Through this system, passengers can seamlessly book tickets, select preferred seats, and manage their reservations, while administrators can effectively manage bus schedules, seat availability, and customer interactions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The system's architecture, comprising user-friendly interfaces, robust authentication mechanisms, and secure payment gateways, ensures convenience and security for all stakeholders. Additionally, advanced features such as real-time tracking, dynamic pricing, and predictive analytics contribute to optimized operations, improved resource allocation, and enhanced customer satisfaction</a:t>
            </a:r>
            <a:r>
              <a:rPr lang="en-GB" sz="1600" dirty="0" smtClean="0"/>
              <a:t>.</a:t>
            </a:r>
            <a:endParaRPr lang="en-GB" sz="1600" dirty="0"/>
          </a:p>
          <a:p>
            <a:endParaRPr lang="en-IN" dirty="0"/>
          </a:p>
        </p:txBody>
      </p:sp>
    </p:spTree>
    <p:extLst>
      <p:ext uri="{BB962C8B-B14F-4D97-AF65-F5344CB8AC3E}">
        <p14:creationId xmlns:p14="http://schemas.microsoft.com/office/powerpoint/2010/main" val="20188784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pic>
        <p:nvPicPr>
          <p:cNvPr id="11" name="Picture 10" descr="A blue and white rectangle with a white border&#10;&#10;Description automatically generated">
            <a:extLst>
              <a:ext uri="{FF2B5EF4-FFF2-40B4-BE49-F238E27FC236}">
                <a16:creationId xmlns:a16="http://schemas.microsoft.com/office/drawing/2014/main" xmlns="" id="{1DDD1C7A-587D-4E91-1F48-EF709EC7474B}"/>
              </a:ext>
            </a:extLst>
          </p:cNvPr>
          <p:cNvPicPr>
            <a:picLocks noChangeAspect="1"/>
          </p:cNvPicPr>
          <p:nvPr/>
        </p:nvPicPr>
        <p:blipFill>
          <a:blip r:embed="rId3"/>
          <a:stretch>
            <a:fillRect/>
          </a:stretch>
        </p:blipFill>
        <p:spPr>
          <a:xfrm>
            <a:off x="0" y="0"/>
            <a:ext cx="9144000" cy="5143500"/>
          </a:xfrm>
          <a:prstGeom prst="rect">
            <a:avLst/>
          </a:prstGeom>
        </p:spPr>
      </p:pic>
      <p:sp>
        <p:nvSpPr>
          <p:cNvPr id="12" name="TextBox 11">
            <a:extLst>
              <a:ext uri="{FF2B5EF4-FFF2-40B4-BE49-F238E27FC236}">
                <a16:creationId xmlns:a16="http://schemas.microsoft.com/office/drawing/2014/main" xmlns="" id="{C96C9006-A794-E787-C5A5-C495983DDB30}"/>
              </a:ext>
            </a:extLst>
          </p:cNvPr>
          <p:cNvSpPr txBox="1"/>
          <p:nvPr/>
        </p:nvSpPr>
        <p:spPr>
          <a:xfrm>
            <a:off x="2422762" y="970065"/>
            <a:ext cx="4283236" cy="433517"/>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3930"/>
              </a:lnSpc>
              <a:spcBef>
                <a:spcPct val="0"/>
              </a:spcBef>
            </a:pPr>
            <a:r>
              <a:rPr lang="en-US" sz="2000" b="1">
                <a:solidFill>
                  <a:srgbClr val="213164"/>
                </a:solidFill>
                <a:latin typeface="Arial"/>
                <a:cs typeface="Arial"/>
              </a:rPr>
              <a:t>CAPSTONE PROJECT SHOWCASE</a:t>
            </a:r>
          </a:p>
        </p:txBody>
      </p:sp>
      <p:sp>
        <p:nvSpPr>
          <p:cNvPr id="16" name="Rectangle: Rounded Corners 15">
            <a:extLst>
              <a:ext uri="{FF2B5EF4-FFF2-40B4-BE49-F238E27FC236}">
                <a16:creationId xmlns:a16="http://schemas.microsoft.com/office/drawing/2014/main" xmlns="" id="{8DB24E31-75E2-D2BE-DEE1-91ADB5001A8F}"/>
              </a:ext>
            </a:extLst>
          </p:cNvPr>
          <p:cNvSpPr/>
          <p:nvPr/>
        </p:nvSpPr>
        <p:spPr>
          <a:xfrm>
            <a:off x="956310" y="3037840"/>
            <a:ext cx="7227570" cy="530626"/>
          </a:xfrm>
          <a:prstGeom prst="roundRect">
            <a:avLst/>
          </a:prstGeom>
          <a:solidFill>
            <a:srgbClr val="DFDDFB"/>
          </a:solidFill>
          <a:ln>
            <a:solidFill>
              <a:srgbClr val="DFDDF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0">
            <a:extLst>
              <a:ext uri="{FF2B5EF4-FFF2-40B4-BE49-F238E27FC236}">
                <a16:creationId xmlns:a16="http://schemas.microsoft.com/office/drawing/2014/main" xmlns="" id="{5EA4B0C5-E33A-D592-C106-2AB96DBFDD04}"/>
              </a:ext>
            </a:extLst>
          </p:cNvPr>
          <p:cNvSpPr txBox="1"/>
          <p:nvPr/>
        </p:nvSpPr>
        <p:spPr>
          <a:xfrm>
            <a:off x="1571630" y="3183633"/>
            <a:ext cx="5839143"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dirty="0">
                <a:latin typeface="+mj-lt"/>
              </a:rPr>
              <a:t>Building Bus Reservation System using Python and Django</a:t>
            </a:r>
            <a:endParaRPr lang="en-US" sz="1600" dirty="0">
              <a:latin typeface="+mj-lt"/>
              <a:cs typeface="Poppins"/>
            </a:endParaRPr>
          </a:p>
        </p:txBody>
      </p:sp>
      <p:sp>
        <p:nvSpPr>
          <p:cNvPr id="19" name="TextBox 10">
            <a:extLst>
              <a:ext uri="{FF2B5EF4-FFF2-40B4-BE49-F238E27FC236}">
                <a16:creationId xmlns:a16="http://schemas.microsoft.com/office/drawing/2014/main" xmlns="" id="{318A4EF8-FF85-6356-89E9-7A3A656EBA3B}"/>
              </a:ext>
            </a:extLst>
          </p:cNvPr>
          <p:cNvSpPr txBox="1"/>
          <p:nvPr/>
        </p:nvSpPr>
        <p:spPr>
          <a:xfrm>
            <a:off x="3872230" y="2704572"/>
            <a:ext cx="1399540" cy="23904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b="1">
                <a:solidFill>
                  <a:schemeClr val="bg1"/>
                </a:solidFill>
                <a:latin typeface="+mj-lt"/>
              </a:rPr>
              <a:t>Project Title</a:t>
            </a:r>
            <a:endParaRPr lang="en-US" sz="1600" b="1">
              <a:solidFill>
                <a:schemeClr val="bg1"/>
              </a:solidFill>
              <a:latin typeface="+mj-lt"/>
              <a:cs typeface="Poppins"/>
            </a:endParaRPr>
          </a:p>
        </p:txBody>
      </p:sp>
      <p:sp>
        <p:nvSpPr>
          <p:cNvPr id="14" name="TextBox 7">
            <a:extLst>
              <a:ext uri="{FF2B5EF4-FFF2-40B4-BE49-F238E27FC236}">
                <a16:creationId xmlns:a16="http://schemas.microsoft.com/office/drawing/2014/main" xmlns="" id="{1A6C2021-F9AE-B643-BC8F-4F6AB30CABCF}"/>
              </a:ext>
            </a:extLst>
          </p:cNvPr>
          <p:cNvSpPr txBox="1"/>
          <p:nvPr/>
        </p:nvSpPr>
        <p:spPr>
          <a:xfrm>
            <a:off x="1276813" y="4029973"/>
            <a:ext cx="6590375" cy="512320"/>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996"/>
              </a:lnSpc>
              <a:spcBef>
                <a:spcPct val="0"/>
              </a:spcBef>
            </a:pPr>
            <a:r>
              <a:rPr lang="en-US" sz="1600">
                <a:solidFill>
                  <a:schemeClr val="bg1"/>
                </a:solidFill>
                <a:latin typeface="+mj-lt"/>
              </a:rPr>
              <a:t>Abstract | Problem Statement | Project Overview |</a:t>
            </a:r>
            <a:r>
              <a:rPr lang="en-US" sz="1600">
                <a:solidFill>
                  <a:schemeClr val="bg1"/>
                </a:solidFill>
                <a:latin typeface="+mj-lt"/>
                <a:ea typeface="+mn-lt"/>
                <a:cs typeface="Poppins"/>
              </a:rPr>
              <a:t> Proposed </a:t>
            </a:r>
            <a:r>
              <a:rPr lang="en-US" sz="1600">
                <a:solidFill>
                  <a:schemeClr val="bg1"/>
                </a:solidFill>
                <a:latin typeface="+mj-lt"/>
                <a:ea typeface="+mn-lt"/>
                <a:cs typeface="+mn-lt"/>
              </a:rPr>
              <a:t>Solution </a:t>
            </a:r>
            <a:r>
              <a:rPr lang="en-US" sz="1600">
                <a:solidFill>
                  <a:schemeClr val="bg1"/>
                </a:solidFill>
                <a:latin typeface="+mj-lt"/>
              </a:rPr>
              <a:t>| </a:t>
            </a:r>
            <a:r>
              <a:rPr lang="en-US" sz="1600">
                <a:solidFill>
                  <a:schemeClr val="bg1"/>
                </a:solidFill>
                <a:latin typeface="+mj-lt"/>
                <a:ea typeface="+mn-lt"/>
                <a:cs typeface="Poppins"/>
              </a:rPr>
              <a:t>Technology Used</a:t>
            </a:r>
            <a:r>
              <a:rPr lang="en-US" sz="1600">
                <a:solidFill>
                  <a:schemeClr val="bg1"/>
                </a:solidFill>
                <a:latin typeface="+mj-lt"/>
              </a:rPr>
              <a:t> | Modelling &amp; Results </a:t>
            </a:r>
            <a:r>
              <a:rPr lang="en-US" sz="1600">
                <a:solidFill>
                  <a:schemeClr val="bg1"/>
                </a:solidFill>
                <a:latin typeface="+mj-lt"/>
                <a:ea typeface="+mn-lt"/>
                <a:cs typeface="+mn-lt"/>
              </a:rPr>
              <a:t>| Conclusion </a:t>
            </a:r>
            <a:endParaRPr lang="en-US" sz="1600">
              <a:solidFill>
                <a:schemeClr val="bg1"/>
              </a:solidFill>
              <a:latin typeface="+mj-lt"/>
              <a:cs typeface="Poppins"/>
            </a:endParaRPr>
          </a:p>
        </p:txBody>
      </p:sp>
    </p:spTree>
    <p:extLst>
      <p:ext uri="{BB962C8B-B14F-4D97-AF65-F5344CB8AC3E}">
        <p14:creationId xmlns:p14="http://schemas.microsoft.com/office/powerpoint/2010/main" val="24274851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Abstract</a:t>
            </a:r>
            <a:endParaRPr lang="en-IN" sz="1600"/>
          </a:p>
        </p:txBody>
      </p:sp>
      <p:cxnSp>
        <p:nvCxnSpPr>
          <p:cNvPr id="3" name="Straight Connector 2">
            <a:extLst>
              <a:ext uri="{FF2B5EF4-FFF2-40B4-BE49-F238E27FC236}">
                <a16:creationId xmlns:a16="http://schemas.microsoft.com/office/drawing/2014/main" xmlns=""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xmlns=""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TextBox 1"/>
          <p:cNvSpPr txBox="1"/>
          <p:nvPr/>
        </p:nvSpPr>
        <p:spPr>
          <a:xfrm>
            <a:off x="534257" y="1458930"/>
            <a:ext cx="7335748" cy="2769989"/>
          </a:xfrm>
          <a:prstGeom prst="rect">
            <a:avLst/>
          </a:prstGeom>
          <a:noFill/>
        </p:spPr>
        <p:txBody>
          <a:bodyPr wrap="square" rtlCol="0">
            <a:spAutoFit/>
          </a:bodyPr>
          <a:lstStyle/>
          <a:p>
            <a:pPr marL="285750" indent="-285750">
              <a:buFont typeface="Wingdings" panose="05000000000000000000" pitchFamily="2" charset="2"/>
              <a:buChar char="Ø"/>
            </a:pPr>
            <a:r>
              <a:rPr lang="en-GB" sz="1600" dirty="0"/>
              <a:t>The bus reservation system serves as a critical component in the transportation industry, facilitating efficient travel arrangements for passengers</a:t>
            </a:r>
            <a:r>
              <a:rPr lang="en-GB" sz="1600" dirty="0" smtClean="0"/>
              <a:t>.</a:t>
            </a:r>
          </a:p>
          <a:p>
            <a:pPr marL="285750" indent="-285750">
              <a:buFont typeface="Wingdings" panose="05000000000000000000" pitchFamily="2" charset="2"/>
              <a:buChar char="Ø"/>
            </a:pPr>
            <a:endParaRPr lang="en-GB" sz="1600" dirty="0" smtClean="0"/>
          </a:p>
          <a:p>
            <a:pPr marL="285750" indent="-285750">
              <a:buFont typeface="Wingdings" panose="05000000000000000000" pitchFamily="2" charset="2"/>
              <a:buChar char="Ø"/>
            </a:pPr>
            <a:r>
              <a:rPr lang="en-GB" sz="1600" dirty="0" smtClean="0"/>
              <a:t>This </a:t>
            </a:r>
            <a:r>
              <a:rPr lang="en-GB" sz="1600" dirty="0"/>
              <a:t>abstract outlines the key functionalities and features of a modernized bus reservation system aimed at enhancing the overall travel experience</a:t>
            </a:r>
            <a:r>
              <a:rPr lang="en-GB" sz="1600" dirty="0" smtClean="0"/>
              <a:t>.</a:t>
            </a:r>
          </a:p>
          <a:p>
            <a:pPr marL="285750" indent="-285750">
              <a:buFont typeface="Wingdings" panose="05000000000000000000" pitchFamily="2" charset="2"/>
              <a:buChar char="Ø"/>
            </a:pPr>
            <a:endParaRPr lang="en-GB" sz="1600" dirty="0"/>
          </a:p>
          <a:p>
            <a:pPr marL="285750" indent="-285750">
              <a:buFont typeface="Wingdings" panose="05000000000000000000" pitchFamily="2" charset="2"/>
              <a:buChar char="Ø"/>
            </a:pPr>
            <a:r>
              <a:rPr lang="en-GB" sz="1600" dirty="0"/>
              <a:t>The proposed system incorporates advanced technologies to streamline the booking process, optimize resource utilization, and ensure passenger satisfaction.</a:t>
            </a:r>
          </a:p>
          <a:p>
            <a:endParaRPr lang="en-IN" dirty="0"/>
          </a:p>
        </p:txBody>
      </p:sp>
    </p:spTree>
    <p:extLst>
      <p:ext uri="{BB962C8B-B14F-4D97-AF65-F5344CB8AC3E}">
        <p14:creationId xmlns:p14="http://schemas.microsoft.com/office/powerpoint/2010/main" val="30421688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xmlns=""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6" y="1004393"/>
            <a:ext cx="8364088" cy="3508653"/>
          </a:xfrm>
          <a:prstGeom prst="rect">
            <a:avLst/>
          </a:prstGeom>
          <a:noFill/>
        </p:spPr>
        <p:txBody>
          <a:bodyPr wrap="square" rtlCol="0">
            <a:spAutoFit/>
          </a:bodyPr>
          <a:lstStyle/>
          <a:p>
            <a:r>
              <a:rPr lang="en-GB" sz="1600" dirty="0"/>
              <a:t>The current bus reservation systems in place suffer from various inefficiencies and shortcomings, leading to suboptimal user experiences, operational challenges, and revenue losses for service providers. This problem statement aims to identify and address these issues to create a more streamlined and customer-centric bus reservation system</a:t>
            </a:r>
            <a:r>
              <a:rPr lang="en-GB" sz="1600" dirty="0" smtClean="0"/>
              <a:t>.</a:t>
            </a:r>
          </a:p>
          <a:p>
            <a:endParaRPr lang="en-GB" sz="1600" dirty="0"/>
          </a:p>
          <a:p>
            <a:pPr marL="285750" lvl="7" indent="-285750">
              <a:buFont typeface="Wingdings" panose="05000000000000000000" pitchFamily="2" charset="2"/>
              <a:buChar char="ü"/>
            </a:pPr>
            <a:r>
              <a:rPr lang="en-IN" sz="1600" dirty="0" smtClean="0"/>
              <a:t>Complex Booking Process</a:t>
            </a:r>
          </a:p>
          <a:p>
            <a:pPr marL="285750" lvl="7"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Accessibility</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Inaccurate Scheduling and Tracking</a:t>
            </a:r>
          </a:p>
          <a:p>
            <a:pPr marL="285750" lvl="3" indent="-285750">
              <a:buFont typeface="Wingdings" panose="05000000000000000000" pitchFamily="2" charset="2"/>
              <a:buChar char="ü"/>
            </a:pPr>
            <a:endParaRPr lang="en-IN" dirty="0" smtClean="0"/>
          </a:p>
          <a:p>
            <a:pPr marL="285750" lvl="3" indent="-285750">
              <a:buFont typeface="Wingdings" panose="05000000000000000000" pitchFamily="2" charset="2"/>
              <a:buChar char="ü"/>
            </a:pPr>
            <a:r>
              <a:rPr lang="en-IN" sz="1600" dirty="0" smtClean="0"/>
              <a:t>Inefficient Resource Management</a:t>
            </a:r>
          </a:p>
          <a:p>
            <a:pPr marL="285750" lvl="3" indent="-285750">
              <a:buFont typeface="Wingdings" panose="05000000000000000000" pitchFamily="2" charset="2"/>
              <a:buChar char="ü"/>
            </a:pPr>
            <a:endParaRPr lang="en-IN" sz="1600" dirty="0" smtClean="0"/>
          </a:p>
          <a:p>
            <a:pPr marL="285750" lvl="3" indent="-285750">
              <a:buFont typeface="Wingdings" panose="05000000000000000000" pitchFamily="2" charset="2"/>
              <a:buChar char="ü"/>
            </a:pPr>
            <a:r>
              <a:rPr lang="en-IN" sz="1600" dirty="0" smtClean="0"/>
              <a:t>Limited Customization Options</a:t>
            </a:r>
          </a:p>
        </p:txBody>
      </p:sp>
    </p:spTree>
    <p:extLst>
      <p:ext uri="{BB962C8B-B14F-4D97-AF65-F5344CB8AC3E}">
        <p14:creationId xmlns:p14="http://schemas.microsoft.com/office/powerpoint/2010/main" val="545688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Project Overview</a:t>
            </a:r>
            <a:endParaRPr lang="en-IN" sz="1600" dirty="0"/>
          </a:p>
        </p:txBody>
      </p:sp>
      <p:cxnSp>
        <p:nvCxnSpPr>
          <p:cNvPr id="2" name="Straight Connector 1">
            <a:extLst>
              <a:ext uri="{FF2B5EF4-FFF2-40B4-BE49-F238E27FC236}">
                <a16:creationId xmlns:a16="http://schemas.microsoft.com/office/drawing/2014/main" xmlns=""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92235" y="1004393"/>
            <a:ext cx="7644897" cy="3785652"/>
          </a:xfrm>
          <a:prstGeom prst="rect">
            <a:avLst/>
          </a:prstGeom>
          <a:noFill/>
        </p:spPr>
        <p:txBody>
          <a:bodyPr wrap="square" rtlCol="0">
            <a:spAutoFit/>
          </a:bodyPr>
          <a:lstStyle/>
          <a:p>
            <a:pPr marL="285750" indent="-285750">
              <a:buFont typeface="Wingdings" panose="05000000000000000000" pitchFamily="2" charset="2"/>
              <a:buChar char="v"/>
            </a:pPr>
            <a:r>
              <a:rPr lang="en-GB" sz="1600" dirty="0"/>
              <a:t>Streamline the booking process: Develop an intuitive interface for users to search routes, check seat availability, and make reservations seamlessly</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Enhance accessibility: Implement features catering to passengers with disabilities or special needs to ensure inclusivity and compliance with regulatory standards</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Improve accuracy in scheduling and tracking: Integrate real-time tracking systems to provide accurate arrival/departure information, enhancing passenger trust and satisfaction</a:t>
            </a:r>
            <a:r>
              <a:rPr lang="en-GB" sz="1600" dirty="0" smtClean="0"/>
              <a:t>.</a:t>
            </a:r>
          </a:p>
          <a:p>
            <a:pPr marL="285750" indent="-285750">
              <a:buFont typeface="Wingdings" panose="05000000000000000000" pitchFamily="2" charset="2"/>
              <a:buChar char="v"/>
            </a:pPr>
            <a:endParaRPr lang="en-GB" sz="1600" dirty="0"/>
          </a:p>
          <a:p>
            <a:pPr marL="285750" indent="-285750">
              <a:buFont typeface="Wingdings" panose="05000000000000000000" pitchFamily="2" charset="2"/>
              <a:buChar char="v"/>
            </a:pPr>
            <a:r>
              <a:rPr lang="en-GB" sz="1600" dirty="0"/>
              <a:t>Optimize resource management: Develop tools for effective allocation of vehicles and personnel to minimize operational costs and maximize asset utilization.</a:t>
            </a:r>
          </a:p>
          <a:p>
            <a:endParaRPr lang="en-IN" sz="1600" dirty="0"/>
          </a:p>
        </p:txBody>
      </p:sp>
    </p:spTree>
    <p:extLst>
      <p:ext uri="{BB962C8B-B14F-4D97-AF65-F5344CB8AC3E}">
        <p14:creationId xmlns:p14="http://schemas.microsoft.com/office/powerpoint/2010/main" val="12846337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Proposed Solution</a:t>
            </a:r>
            <a:endParaRPr lang="en-IN" sz="1600" dirty="0"/>
          </a:p>
        </p:txBody>
      </p:sp>
      <p:sp>
        <p:nvSpPr>
          <p:cNvPr id="11" name="TextBox 10">
            <a:extLst>
              <a:ext uri="{FF2B5EF4-FFF2-40B4-BE49-F238E27FC236}">
                <a16:creationId xmlns:a16="http://schemas.microsoft.com/office/drawing/2014/main" xmlns="" id="{B46B7C3C-D3E3-FF07-EEDD-95F0B593D118}"/>
              </a:ext>
            </a:extLst>
          </p:cNvPr>
          <p:cNvSpPr txBox="1"/>
          <p:nvPr/>
        </p:nvSpPr>
        <p:spPr>
          <a:xfrm>
            <a:off x="138533" y="1102220"/>
            <a:ext cx="8866934" cy="376834"/>
          </a:xfrm>
          <a:prstGeom prst="rect">
            <a:avLst/>
          </a:prstGeom>
          <a:noFill/>
        </p:spPr>
        <p:txBody>
          <a:bodyPr wrap="square">
            <a:spAutoFit/>
          </a:bodyPr>
          <a:lstStyle/>
          <a:p>
            <a:pPr algn="l">
              <a:lnSpc>
                <a:spcPct val="150000"/>
              </a:lnSpc>
            </a:pPr>
            <a:r>
              <a:rPr lang="en-US" b="0" i="0">
                <a:solidFill>
                  <a:srgbClr val="374151"/>
                </a:solidFill>
                <a:effectLst/>
                <a:latin typeface="Times New Roman" panose="02020603050405020304" pitchFamily="18" charset="0"/>
                <a:cs typeface="Times New Roman" panose="02020603050405020304" pitchFamily="18" charset="0"/>
              </a:rPr>
              <a:t>.</a:t>
            </a:r>
          </a:p>
        </p:txBody>
      </p:sp>
      <p:cxnSp>
        <p:nvCxnSpPr>
          <p:cNvPr id="2" name="Straight Connector 1">
            <a:extLst>
              <a:ext uri="{FF2B5EF4-FFF2-40B4-BE49-F238E27FC236}">
                <a16:creationId xmlns:a16="http://schemas.microsoft.com/office/drawing/2014/main" xmlns=""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xmlns=""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4" name="TextBox 3"/>
          <p:cNvSpPr txBox="1"/>
          <p:nvPr/>
        </p:nvSpPr>
        <p:spPr>
          <a:xfrm>
            <a:off x="400692" y="1041592"/>
            <a:ext cx="8486454" cy="3539430"/>
          </a:xfrm>
          <a:prstGeom prst="rect">
            <a:avLst/>
          </a:prstGeom>
          <a:noFill/>
        </p:spPr>
        <p:txBody>
          <a:bodyPr wrap="square" rtlCol="0">
            <a:spAutoFit/>
          </a:bodyPr>
          <a:lstStyle/>
          <a:p>
            <a:r>
              <a:rPr lang="en-GB" sz="1600" dirty="0"/>
              <a:t>The proposed solution for the bus reservation system is a next-generation platform that revolutionizes the booking and management process for both passengers and bus operators. Leveraging cutting-edge technologies and user-centric design principles, the solution aims to enhance convenience, accessibility, and efficiency in bus travel</a:t>
            </a:r>
            <a:r>
              <a:rPr lang="en-GB" sz="1600" dirty="0" smtClean="0"/>
              <a:t>.</a:t>
            </a:r>
          </a:p>
          <a:p>
            <a:endParaRPr lang="en-GB" sz="1600" dirty="0"/>
          </a:p>
          <a:p>
            <a:pPr marL="285750" indent="-285750">
              <a:buFont typeface="Wingdings" panose="05000000000000000000" pitchFamily="2" charset="2"/>
              <a:buChar char="ü"/>
            </a:pPr>
            <a:r>
              <a:rPr lang="en-IN" sz="1600" dirty="0"/>
              <a:t>User </a:t>
            </a:r>
            <a:r>
              <a:rPr lang="en-IN" sz="1600" dirty="0" smtClean="0"/>
              <a:t>Interface</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Authentication and </a:t>
            </a:r>
            <a:r>
              <a:rPr lang="en-IN" sz="1600" dirty="0" smtClean="0"/>
              <a:t>Authorization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Bus and Route </a:t>
            </a:r>
            <a:r>
              <a:rPr lang="en-IN" sz="1600" dirty="0" smtClean="0"/>
              <a:t>Management</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Booking and </a:t>
            </a:r>
            <a:r>
              <a:rPr lang="en-IN" sz="1600" dirty="0" smtClean="0"/>
              <a:t>Reservation</a:t>
            </a:r>
          </a:p>
          <a:p>
            <a:pPr marL="285750" indent="-285750">
              <a:buFont typeface="Wingdings" panose="05000000000000000000" pitchFamily="2" charset="2"/>
              <a:buChar char="ü"/>
            </a:pPr>
            <a:endParaRPr lang="en-IN" sz="1600" dirty="0" smtClean="0"/>
          </a:p>
          <a:p>
            <a:pPr marL="285750" indent="-285750">
              <a:buFont typeface="Wingdings" panose="05000000000000000000" pitchFamily="2" charset="2"/>
              <a:buChar char="ü"/>
            </a:pPr>
            <a:r>
              <a:rPr lang="en-IN" sz="1600" dirty="0"/>
              <a:t>Ticket </a:t>
            </a:r>
            <a:r>
              <a:rPr lang="en-IN" sz="1600" dirty="0" smtClean="0"/>
              <a:t>Management</a:t>
            </a:r>
          </a:p>
        </p:txBody>
      </p:sp>
    </p:spTree>
    <p:extLst>
      <p:ext uri="{BB962C8B-B14F-4D97-AF65-F5344CB8AC3E}">
        <p14:creationId xmlns:p14="http://schemas.microsoft.com/office/powerpoint/2010/main" val="10539135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Technology Used</a:t>
            </a:r>
            <a:endParaRPr lang="en-IN" sz="1600"/>
          </a:p>
        </p:txBody>
      </p:sp>
      <p:sp>
        <p:nvSpPr>
          <p:cNvPr id="2" name="Google Shape;62;g5fab984687_2_0">
            <a:extLst>
              <a:ext uri="{FF2B5EF4-FFF2-40B4-BE49-F238E27FC236}">
                <a16:creationId xmlns:a16="http://schemas.microsoft.com/office/drawing/2014/main" xmlns="" id="{07E1EAD1-F835-6956-77CD-17363121C17E}"/>
              </a:ext>
            </a:extLst>
          </p:cNvPr>
          <p:cNvSpPr txBox="1">
            <a:spLocks/>
          </p:cNvSpPr>
          <p:nvPr/>
        </p:nvSpPr>
        <p:spPr>
          <a:xfrm>
            <a:off x="128063" y="1059160"/>
            <a:ext cx="5314387" cy="3790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a:p>
            <a:pPr marL="173355" indent="-173355">
              <a:spcBef>
                <a:spcPts val="200"/>
              </a:spcBef>
              <a:buClr>
                <a:srgbClr val="213163"/>
              </a:buClr>
              <a:buFont typeface="Arial" panose="020B0604020202020204" pitchFamily="34" charset="0"/>
              <a:buChar char="•"/>
            </a:pPr>
            <a:endParaRPr lang="en-US"/>
          </a:p>
        </p:txBody>
      </p:sp>
      <p:graphicFrame>
        <p:nvGraphicFramePr>
          <p:cNvPr id="5" name="Diagram 4">
            <a:extLst>
              <a:ext uri="{FF2B5EF4-FFF2-40B4-BE49-F238E27FC236}">
                <a16:creationId xmlns:a16="http://schemas.microsoft.com/office/drawing/2014/main" xmlns="" id="{6907D582-D8F7-CF69-ABAE-503F64E8F161}"/>
              </a:ext>
            </a:extLst>
          </p:cNvPr>
          <p:cNvGraphicFramePr/>
          <p:nvPr>
            <p:extLst>
              <p:ext uri="{D42A27DB-BD31-4B8C-83A1-F6EECF244321}">
                <p14:modId xmlns:p14="http://schemas.microsoft.com/office/powerpoint/2010/main" val="4022671124"/>
              </p:ext>
            </p:extLst>
          </p:nvPr>
        </p:nvGraphicFramePr>
        <p:xfrm>
          <a:off x="-84668" y="615950"/>
          <a:ext cx="8951601"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xmlns="" id="{DF48260F-742B-E32A-02FE-B142578BC1A4}"/>
              </a:ext>
            </a:extLst>
          </p:cNvPr>
          <p:cNvPicPr>
            <a:picLocks noChangeAspect="1"/>
          </p:cNvPicPr>
          <p:nvPr/>
        </p:nvPicPr>
        <p:blipFill>
          <a:blip r:embed="rId8"/>
          <a:stretch>
            <a:fillRect/>
          </a:stretch>
        </p:blipFill>
        <p:spPr>
          <a:xfrm>
            <a:off x="1021171" y="1723257"/>
            <a:ext cx="2956469" cy="2573047"/>
          </a:xfrm>
          <a:prstGeom prst="rect">
            <a:avLst/>
          </a:prstGeom>
        </p:spPr>
      </p:pic>
      <p:pic>
        <p:nvPicPr>
          <p:cNvPr id="11" name="Picture 10">
            <a:extLst>
              <a:ext uri="{FF2B5EF4-FFF2-40B4-BE49-F238E27FC236}">
                <a16:creationId xmlns:a16="http://schemas.microsoft.com/office/drawing/2014/main" xmlns="" id="{B089073F-18B7-3DD8-48EB-55DA0C87BA84}"/>
              </a:ext>
            </a:extLst>
          </p:cNvPr>
          <p:cNvPicPr>
            <a:picLocks noChangeAspect="1"/>
          </p:cNvPicPr>
          <p:nvPr/>
        </p:nvPicPr>
        <p:blipFill>
          <a:blip r:embed="rId9"/>
          <a:stretch>
            <a:fillRect/>
          </a:stretch>
        </p:blipFill>
        <p:spPr>
          <a:xfrm>
            <a:off x="4564380" y="1712692"/>
            <a:ext cx="4165599" cy="2090952"/>
          </a:xfrm>
          <a:prstGeom prst="rect">
            <a:avLst/>
          </a:prstGeom>
        </p:spPr>
      </p:pic>
      <p:sp>
        <p:nvSpPr>
          <p:cNvPr id="12" name="TextBox 11">
            <a:extLst>
              <a:ext uri="{FF2B5EF4-FFF2-40B4-BE49-F238E27FC236}">
                <a16:creationId xmlns:a16="http://schemas.microsoft.com/office/drawing/2014/main" xmlns="" id="{652B04F6-FDE4-25BD-3C19-D5DC09B99F1A}"/>
              </a:ext>
            </a:extLst>
          </p:cNvPr>
          <p:cNvSpPr txBox="1"/>
          <p:nvPr/>
        </p:nvSpPr>
        <p:spPr>
          <a:xfrm>
            <a:off x="1000361" y="1361511"/>
            <a:ext cx="3318484" cy="307777"/>
          </a:xfrm>
          <a:prstGeom prst="rect">
            <a:avLst/>
          </a:prstGeom>
          <a:noFill/>
        </p:spPr>
        <p:txBody>
          <a:bodyPr wrap="square" rtlCol="0">
            <a:spAutoFit/>
          </a:bodyPr>
          <a:lstStyle/>
          <a:p>
            <a:pPr algn="ctr"/>
            <a:r>
              <a:rPr lang="en-US"/>
              <a:t>Front-end</a:t>
            </a:r>
          </a:p>
        </p:txBody>
      </p:sp>
      <p:sp>
        <p:nvSpPr>
          <p:cNvPr id="13" name="TextBox 12">
            <a:extLst>
              <a:ext uri="{FF2B5EF4-FFF2-40B4-BE49-F238E27FC236}">
                <a16:creationId xmlns:a16="http://schemas.microsoft.com/office/drawing/2014/main" xmlns="" id="{02E6A23E-BD78-D77E-AD81-17D853BDDC74}"/>
              </a:ext>
            </a:extLst>
          </p:cNvPr>
          <p:cNvSpPr txBox="1"/>
          <p:nvPr/>
        </p:nvSpPr>
        <p:spPr>
          <a:xfrm>
            <a:off x="4865736" y="1287522"/>
            <a:ext cx="3580969" cy="307777"/>
          </a:xfrm>
          <a:prstGeom prst="rect">
            <a:avLst/>
          </a:prstGeom>
          <a:noFill/>
        </p:spPr>
        <p:txBody>
          <a:bodyPr wrap="square" rtlCol="0">
            <a:spAutoFit/>
          </a:bodyPr>
          <a:lstStyle/>
          <a:p>
            <a:pPr algn="ctr"/>
            <a:r>
              <a:rPr lang="en-US"/>
              <a:t>Back-end</a:t>
            </a:r>
          </a:p>
        </p:txBody>
      </p:sp>
      <p:cxnSp>
        <p:nvCxnSpPr>
          <p:cNvPr id="6" name="Straight Connector 5">
            <a:extLst>
              <a:ext uri="{FF2B5EF4-FFF2-40B4-BE49-F238E27FC236}">
                <a16:creationId xmlns:a16="http://schemas.microsoft.com/office/drawing/2014/main" xmlns="" id="{802A8F1A-67E8-0BA1-6B45-F0633689698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7" name="Google Shape;61;g5fab984687_2_0">
            <a:extLst>
              <a:ext uri="{FF2B5EF4-FFF2-40B4-BE49-F238E27FC236}">
                <a16:creationId xmlns:a16="http://schemas.microsoft.com/office/drawing/2014/main" xmlns="" id="{3447FF72-B82E-F4FB-B8A0-D3532FD4F749}"/>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832456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Modelling &amp; Results</a:t>
            </a:r>
            <a:endParaRPr lang="en-IN" sz="1600" dirty="0"/>
          </a:p>
        </p:txBody>
      </p:sp>
      <p:cxnSp>
        <p:nvCxnSpPr>
          <p:cNvPr id="2" name="Straight Connector 1">
            <a:extLst>
              <a:ext uri="{FF2B5EF4-FFF2-40B4-BE49-F238E27FC236}">
                <a16:creationId xmlns:a16="http://schemas.microsoft.com/office/drawing/2014/main" xmlns="" id="{27916C04-0C07-63EC-B0DB-AEEB706ED276}"/>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xmlns="" id="{D2FA24E3-5201-10AD-6410-56F7C8331C21}"/>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39047" y="1004393"/>
            <a:ext cx="8034391" cy="3754874"/>
          </a:xfrm>
          <a:prstGeom prst="rect">
            <a:avLst/>
          </a:prstGeom>
          <a:noFill/>
        </p:spPr>
        <p:txBody>
          <a:bodyPr wrap="square" rtlCol="0">
            <a:spAutoFit/>
          </a:bodyPr>
          <a:lstStyle/>
          <a:p>
            <a:r>
              <a:rPr lang="en-GB" dirty="0"/>
              <a:t>To model a bus reservation system, we can consider the following entities and their attributes</a:t>
            </a:r>
            <a:r>
              <a:rPr lang="en-GB" dirty="0" smtClean="0"/>
              <a:t>:</a:t>
            </a:r>
            <a:endParaRPr lang="en-GB" dirty="0"/>
          </a:p>
          <a:p>
            <a:r>
              <a:rPr lang="en-GB" b="1" dirty="0"/>
              <a:t>User</a:t>
            </a:r>
            <a:r>
              <a:rPr lang="en-GB" dirty="0"/>
              <a:t>:</a:t>
            </a:r>
          </a:p>
          <a:p>
            <a:pPr lvl="1"/>
            <a:r>
              <a:rPr lang="en-GB" dirty="0"/>
              <a:t>Attributes: </a:t>
            </a:r>
            <a:r>
              <a:rPr lang="en-GB" dirty="0" err="1"/>
              <a:t>user_id</a:t>
            </a:r>
            <a:r>
              <a:rPr lang="en-GB" dirty="0"/>
              <a:t>, username, email, password, role (customer or administrator), etc</a:t>
            </a:r>
            <a:r>
              <a:rPr lang="en-GB" dirty="0" smtClean="0"/>
              <a:t>.</a:t>
            </a:r>
          </a:p>
          <a:p>
            <a:pPr lvl="1"/>
            <a:endParaRPr lang="en-GB" dirty="0"/>
          </a:p>
          <a:p>
            <a:r>
              <a:rPr lang="en-GB" b="1" dirty="0"/>
              <a:t>Bus</a:t>
            </a:r>
            <a:r>
              <a:rPr lang="en-GB" dirty="0"/>
              <a:t>:</a:t>
            </a:r>
          </a:p>
          <a:p>
            <a:pPr lvl="1"/>
            <a:r>
              <a:rPr lang="en-GB" dirty="0"/>
              <a:t>Attributes: </a:t>
            </a:r>
            <a:r>
              <a:rPr lang="en-GB" dirty="0" err="1"/>
              <a:t>bus_id</a:t>
            </a:r>
            <a:r>
              <a:rPr lang="en-GB" dirty="0"/>
              <a:t>, </a:t>
            </a:r>
            <a:r>
              <a:rPr lang="en-GB" dirty="0" err="1"/>
              <a:t>bus_name</a:t>
            </a:r>
            <a:r>
              <a:rPr lang="en-GB" dirty="0"/>
              <a:t>, </a:t>
            </a:r>
            <a:r>
              <a:rPr lang="en-GB" dirty="0" err="1"/>
              <a:t>bus_type</a:t>
            </a:r>
            <a:r>
              <a:rPr lang="en-GB" dirty="0"/>
              <a:t>, </a:t>
            </a:r>
            <a:r>
              <a:rPr lang="en-GB" dirty="0" err="1"/>
              <a:t>total_seats</a:t>
            </a:r>
            <a:r>
              <a:rPr lang="en-GB" dirty="0"/>
              <a:t>, etc</a:t>
            </a:r>
            <a:r>
              <a:rPr lang="en-GB" dirty="0" smtClean="0"/>
              <a:t>.</a:t>
            </a:r>
          </a:p>
          <a:p>
            <a:pPr lvl="1"/>
            <a:endParaRPr lang="en-GB" dirty="0"/>
          </a:p>
          <a:p>
            <a:r>
              <a:rPr lang="en-GB" b="1" dirty="0"/>
              <a:t>Route</a:t>
            </a:r>
            <a:r>
              <a:rPr lang="en-GB" dirty="0"/>
              <a:t>:</a:t>
            </a:r>
          </a:p>
          <a:p>
            <a:pPr lvl="1"/>
            <a:r>
              <a:rPr lang="en-GB" dirty="0"/>
              <a:t>Attributes: </a:t>
            </a:r>
            <a:r>
              <a:rPr lang="en-GB" dirty="0" err="1"/>
              <a:t>route_id</a:t>
            </a:r>
            <a:r>
              <a:rPr lang="en-GB" dirty="0"/>
              <a:t>, origin, destination, distance, etc</a:t>
            </a:r>
            <a:r>
              <a:rPr lang="en-GB" dirty="0" smtClean="0"/>
              <a:t>.</a:t>
            </a:r>
          </a:p>
          <a:p>
            <a:pPr lvl="1"/>
            <a:endParaRPr lang="en-GB" dirty="0"/>
          </a:p>
          <a:p>
            <a:r>
              <a:rPr lang="en-GB" b="1" dirty="0"/>
              <a:t>Booking</a:t>
            </a:r>
            <a:r>
              <a:rPr lang="en-GB" dirty="0"/>
              <a:t>:</a:t>
            </a:r>
          </a:p>
          <a:p>
            <a:pPr lvl="1"/>
            <a:r>
              <a:rPr lang="en-GB" dirty="0"/>
              <a:t>Attributes: </a:t>
            </a:r>
            <a:r>
              <a:rPr lang="en-GB" dirty="0" err="1"/>
              <a:t>booking_id</a:t>
            </a:r>
            <a:r>
              <a:rPr lang="en-GB" dirty="0"/>
              <a:t>, </a:t>
            </a:r>
            <a:r>
              <a:rPr lang="en-GB" dirty="0" err="1"/>
              <a:t>user_id</a:t>
            </a:r>
            <a:r>
              <a:rPr lang="en-GB" dirty="0"/>
              <a:t> (foreign key referencing User), </a:t>
            </a:r>
            <a:r>
              <a:rPr lang="en-GB" dirty="0" err="1"/>
              <a:t>bus_id</a:t>
            </a:r>
            <a:r>
              <a:rPr lang="en-GB" dirty="0"/>
              <a:t> (foreign key referencing Bus), </a:t>
            </a:r>
            <a:r>
              <a:rPr lang="en-GB" dirty="0" err="1"/>
              <a:t>route_id</a:t>
            </a:r>
            <a:r>
              <a:rPr lang="en-GB" dirty="0"/>
              <a:t> (foreign key referencing Route), </a:t>
            </a:r>
            <a:r>
              <a:rPr lang="en-GB" dirty="0" err="1"/>
              <a:t>booking_date</a:t>
            </a:r>
            <a:r>
              <a:rPr lang="en-GB" dirty="0"/>
              <a:t>, status (confirmed, </a:t>
            </a:r>
            <a:r>
              <a:rPr lang="en-GB" dirty="0" err="1"/>
              <a:t>canceled</a:t>
            </a:r>
            <a:r>
              <a:rPr lang="en-GB" dirty="0"/>
              <a:t>, pending), etc</a:t>
            </a:r>
            <a:r>
              <a:rPr lang="en-GB" dirty="0" smtClean="0"/>
              <a:t>.</a:t>
            </a:r>
          </a:p>
          <a:p>
            <a:pPr lvl="1"/>
            <a:endParaRPr lang="en-GB" dirty="0"/>
          </a:p>
          <a:p>
            <a:r>
              <a:rPr lang="en-GB" b="1" dirty="0"/>
              <a:t>Seat</a:t>
            </a:r>
            <a:r>
              <a:rPr lang="en-GB" dirty="0"/>
              <a:t>:</a:t>
            </a:r>
          </a:p>
          <a:p>
            <a:pPr lvl="1"/>
            <a:r>
              <a:rPr lang="en-GB" dirty="0"/>
              <a:t>Attributes: </a:t>
            </a:r>
            <a:r>
              <a:rPr lang="en-GB" dirty="0" err="1"/>
              <a:t>seat_id</a:t>
            </a:r>
            <a:r>
              <a:rPr lang="en-GB" dirty="0"/>
              <a:t>, </a:t>
            </a:r>
            <a:r>
              <a:rPr lang="en-GB" dirty="0" err="1"/>
              <a:t>bus_id</a:t>
            </a:r>
            <a:r>
              <a:rPr lang="en-GB" dirty="0"/>
              <a:t> (foreign key referencing Bus), </a:t>
            </a:r>
            <a:r>
              <a:rPr lang="en-GB" dirty="0" err="1"/>
              <a:t>seat_number</a:t>
            </a:r>
            <a:r>
              <a:rPr lang="en-GB" dirty="0"/>
              <a:t>, availability, etc.</a:t>
            </a:r>
          </a:p>
          <a:p>
            <a:endParaRPr lang="en-IN" dirty="0"/>
          </a:p>
        </p:txBody>
      </p:sp>
    </p:spTree>
    <p:extLst>
      <p:ext uri="{BB962C8B-B14F-4D97-AF65-F5344CB8AC3E}">
        <p14:creationId xmlns:p14="http://schemas.microsoft.com/office/powerpoint/2010/main" val="28637250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29B7586-5B6F-C8C7-E175-4BE77E8499ED}"/>
              </a:ext>
            </a:extLst>
          </p:cNvPr>
          <p:cNvSpPr>
            <a:spLocks noGrp="1"/>
          </p:cNvSpPr>
          <p:nvPr>
            <p:ph type="title"/>
          </p:nvPr>
        </p:nvSpPr>
        <p:spPr>
          <a:xfrm>
            <a:off x="155850" y="613142"/>
            <a:ext cx="8832300" cy="451933"/>
          </a:xfrm>
        </p:spPr>
        <p:txBody>
          <a:bodyPr/>
          <a:lstStyle/>
          <a:p>
            <a:pPr algn="ctr"/>
            <a:r>
              <a:rPr lang="en-US"/>
              <a:t>Homepage</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4487" y="1214939"/>
            <a:ext cx="5655026" cy="3179400"/>
          </a:xfrm>
          <a:prstGeom prst="rect">
            <a:avLst/>
          </a:prstGeom>
        </p:spPr>
      </p:pic>
    </p:spTree>
    <p:extLst>
      <p:ext uri="{BB962C8B-B14F-4D97-AF65-F5344CB8AC3E}">
        <p14:creationId xmlns:p14="http://schemas.microsoft.com/office/powerpoint/2010/main" val="690875432"/>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9162bd5b-4ed9-4da3-b376-05204580ba3f"/>
    <ds:schemaRef ds:uri="c0fa2617-96bd-425d-8578-e93563fe37c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112</TotalTime>
  <Words>635</Words>
  <Application>Microsoft Office PowerPoint</Application>
  <PresentationFormat>On-screen Show (16:9)</PresentationFormat>
  <Paragraphs>106</Paragraphs>
  <Slides>19</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19</vt:i4>
      </vt:variant>
      <vt:variant>
        <vt:lpstr>Custom Shows</vt:lpstr>
      </vt:variant>
      <vt:variant>
        <vt:i4>1</vt:i4>
      </vt:variant>
    </vt:vector>
  </HeadingPairs>
  <TitlesOfParts>
    <vt:vector size="28" baseType="lpstr">
      <vt:lpstr>Arial</vt:lpstr>
      <vt:lpstr>Arial MT</vt:lpstr>
      <vt:lpstr>Calibri</vt:lpstr>
      <vt:lpstr>Poppins</vt:lpstr>
      <vt:lpstr>Söhne</vt:lpstr>
      <vt:lpstr>Times New Roman</vt:lpstr>
      <vt:lpstr>Wingdings</vt:lpstr>
      <vt:lpstr>Simple Light</vt:lpstr>
      <vt:lpstr>PowerPoint Presentation</vt:lpstr>
      <vt:lpstr>PowerPoint Presentation</vt:lpstr>
      <vt:lpstr>Abstract</vt:lpstr>
      <vt:lpstr>Problem Statement</vt:lpstr>
      <vt:lpstr>Project Overview</vt:lpstr>
      <vt:lpstr>Proposed Solution</vt:lpstr>
      <vt:lpstr>Technology Used</vt:lpstr>
      <vt:lpstr>Modelling &amp; Results</vt:lpstr>
      <vt:lpstr>Homepage</vt:lpstr>
      <vt:lpstr>Login-Success-Page</vt:lpstr>
      <vt:lpstr>Find-Bus-Page</vt:lpstr>
      <vt:lpstr>List of scheduled buses-Page</vt:lpstr>
      <vt:lpstr>See-Booking-Page</vt:lpstr>
      <vt:lpstr>Register-Page</vt:lpstr>
      <vt:lpstr>Register Success-Page</vt:lpstr>
      <vt:lpstr>Logout-Page</vt:lpstr>
      <vt:lpstr>Future Enhancements: </vt:lpstr>
      <vt:lpstr>Conclusion</vt:lpstr>
      <vt:lpstr>Thank You!</vt:lpstr>
      <vt:lpstr>Custom Show 1</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CAPTAIN COOL</cp:lastModifiedBy>
  <cp:revision>39</cp:revision>
  <dcterms:modified xsi:type="dcterms:W3CDTF">2024-04-09T13:01:19Z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